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83" r:id="rId2"/>
    <p:sldId id="285" r:id="rId3"/>
    <p:sldId id="291" r:id="rId4"/>
    <p:sldId id="298" r:id="rId5"/>
    <p:sldId id="294" r:id="rId6"/>
    <p:sldId id="345" r:id="rId7"/>
    <p:sldId id="324" r:id="rId8"/>
    <p:sldId id="295" r:id="rId9"/>
    <p:sldId id="300" r:id="rId10"/>
    <p:sldId id="346" r:id="rId11"/>
    <p:sldId id="297" r:id="rId12"/>
    <p:sldId id="299" r:id="rId13"/>
    <p:sldId id="323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47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5B49CD-1522-4836-BEB7-4AA5151286F3}" type="datetimeFigureOut">
              <a:rPr lang="en-US" smtClean="0"/>
              <a:pPr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061A227-E050-49BE-9054-24DB7255F342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202774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uman-memory.net/brain_neurons.html" TargetMode="External"/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://www.human-memory.net/brain.html" TargetMode="Externa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22BA08-3BD0-47C0-8957-82C757A4CAFB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217465C-BF3B-4C1C-91C3-2B5405E7192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813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  <p:sp>
        <p:nvSpPr>
          <p:cNvPr id="4813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67812FF-585E-4F58-B8E0-9B52BCF6B9F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It</a:t>
            </a:r>
            <a:r>
              <a:rPr lang="en-US" baseline="0" dirty="0"/>
              <a:t> is possible the person has a learning disability, but most likely it is about connections.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1A227-E050-49BE-9054-24DB7255F342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Literally, we make connections in our brains</a:t>
            </a:r>
            <a:r>
              <a:rPr lang="en-US" baseline="0" dirty="0"/>
              <a:t> as we learn new material.  If you watch on an MRI, you can see the connections being formed.</a:t>
            </a:r>
          </a:p>
          <a:p>
            <a:endParaRPr lang="en-US" baseline="0" dirty="0"/>
          </a:p>
          <a:p>
            <a:r>
              <a:rPr lang="en-US" baseline="0" dirty="0"/>
              <a:t>Fire until you wire……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1A227-E050-49BE-9054-24DB7255F342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Encoding is a biological event beginning with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perception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through the senses. The process of laying down a memory begins with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attention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(regulated by the 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thalamus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frontal lobe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), in which a memorable event causes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neurons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to fire more frequently, making the experience more intense and increasing the likelihood that the event is encoded as a memory. 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Emotion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tends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increase attention, and the emotional element of an event is processed on an unconscious pathway in the 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brain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leading to the </a:t>
            </a:r>
            <a:r>
              <a:rPr lang="en-US" sz="1200" b="1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amygdala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Only then are the </a:t>
            </a:r>
            <a:r>
              <a:rPr lang="en-US" sz="1200" b="0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actual</a:t>
            </a:r>
            <a:r>
              <a:rPr lang="en-US" sz="1200" b="1" i="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sensations</a:t>
            </a:r>
            <a:r>
              <a:rPr 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derived from an event processed.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1A227-E050-49BE-9054-24DB7255F34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5901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Think</a:t>
            </a:r>
            <a:r>
              <a:rPr lang="en-US" baseline="0" dirty="0"/>
              <a:t> of a really strong memory.  What makes that memory so strong?</a:t>
            </a:r>
          </a:p>
          <a:p>
            <a:endParaRPr lang="en-US" baseline="0" dirty="0"/>
          </a:p>
          <a:p>
            <a:r>
              <a:rPr lang="en-US" baseline="0" dirty="0"/>
              <a:t>Are there any holes in your memory?  Why are there holes?  What blocks that time?</a:t>
            </a:r>
          </a:p>
          <a:p>
            <a:endParaRPr lang="en-US" baseline="0" dirty="0"/>
          </a:p>
          <a:p>
            <a:r>
              <a:rPr lang="en-US" baseline="0" dirty="0"/>
              <a:t>What connections do the students make with us?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1A227-E050-49BE-9054-24DB7255F342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Clip #1 Mr. Holland’s opus </a:t>
            </a:r>
            <a:r>
              <a:rPr lang="en-US" dirty="0" err="1"/>
              <a:t>youtube</a:t>
            </a:r>
            <a:r>
              <a:rPr lang="en-US" baseline="0" dirty="0"/>
              <a:t> part 2 6mins-7:43</a:t>
            </a:r>
          </a:p>
          <a:p>
            <a:r>
              <a:rPr lang="en-US" baseline="0" dirty="0"/>
              <a:t>Clip #2 </a:t>
            </a:r>
            <a:r>
              <a:rPr lang="en-US" baseline="0" dirty="0" err="1"/>
              <a:t>youtube</a:t>
            </a:r>
            <a:r>
              <a:rPr lang="en-US" baseline="0" dirty="0"/>
              <a:t> part 3 1:34-2:38</a:t>
            </a:r>
          </a:p>
          <a:p>
            <a:r>
              <a:rPr lang="en-US" baseline="0" dirty="0"/>
              <a:t>Clip #3 </a:t>
            </a:r>
            <a:r>
              <a:rPr lang="en-US" baseline="0" dirty="0" err="1"/>
              <a:t>youtube</a:t>
            </a:r>
            <a:r>
              <a:rPr lang="en-US" baseline="0" dirty="0"/>
              <a:t> part 3 8:12-10:31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1A227-E050-49BE-9054-24DB7255F342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Emotions – survival, where</a:t>
            </a:r>
            <a:r>
              <a:rPr lang="en-US" baseline="0" dirty="0"/>
              <a:t> can I get food that does not make me sick….., how am I going to get through this semester, I thought I was smart, but I can’t even understand the words this guy is saying.</a:t>
            </a:r>
          </a:p>
          <a:p>
            <a:endParaRPr lang="en-US" baseline="0" dirty="0"/>
          </a:p>
          <a:p>
            <a:r>
              <a:rPr lang="en-US" baseline="0" dirty="0"/>
              <a:t>Experience in Math not even understanding when the teacher called my name.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061A227-E050-49BE-9054-24DB7255F342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8CFD7C-5133-4F31-B8DD-48811D9CC472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21341" y="449005"/>
            <a:ext cx="7808976" cy="1088136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marL="0" algn="l" defTabSz="914400" rtl="0" eaLnBrk="1" latinLnBrk="0" hangingPunct="1">
              <a:lnSpc>
                <a:spcPts val="4600"/>
              </a:lnSpc>
              <a:spcBef>
                <a:spcPct val="0"/>
              </a:spcBef>
              <a:buNone/>
              <a:defRPr sz="4200" kern="120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6205" y="1532427"/>
            <a:ext cx="7754112" cy="48463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284163" y="6227064"/>
            <a:ext cx="8574087" cy="173736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8941" y="1298762"/>
            <a:ext cx="4069080" cy="1162050"/>
          </a:xfrm>
          <a:noFill/>
        </p:spPr>
        <p:txBody>
          <a:bodyPr anchor="b">
            <a:noAutofit/>
          </a:bodyPr>
          <a:lstStyle>
            <a:lvl1pPr algn="ctr">
              <a:defRPr sz="3200" b="1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3567" y="914400"/>
            <a:ext cx="4069080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68941" y="2456329"/>
            <a:ext cx="4069080" cy="31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74DF9-AD47-4691-BA21-BBFCE3637A9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800600"/>
            <a:ext cx="8360242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199"/>
            <a:ext cx="8577072" cy="435254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67338"/>
            <a:ext cx="8304213" cy="80486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8"/>
          <p:cNvGrpSpPr/>
          <p:nvPr/>
        </p:nvGrpSpPr>
        <p:grpSpPr>
          <a:xfrm>
            <a:off x="284163" y="4280647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071" y="4778189"/>
            <a:ext cx="8360242" cy="566738"/>
          </a:xfrm>
          <a:noFill/>
        </p:spPr>
        <p:txBody>
          <a:bodyPr anchor="b">
            <a:normAutofit/>
          </a:bodyPr>
          <a:lstStyle>
            <a:lvl1pPr algn="l">
              <a:defRPr sz="2800" b="0">
                <a:solidFill>
                  <a:schemeClr val="accent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4163" y="457200"/>
            <a:ext cx="8577072" cy="382219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099" y="5344927"/>
            <a:ext cx="8304213" cy="804862"/>
          </a:xfrm>
          <a:noFill/>
        </p:spPr>
        <p:txBody>
          <a:bodyPr/>
          <a:lstStyle>
            <a:lvl1pPr marL="0" indent="0">
              <a:spcBef>
                <a:spcPts val="0"/>
              </a:spcBef>
              <a:buNone/>
              <a:defRPr sz="14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0" y="914400"/>
            <a:ext cx="5195047" cy="5211763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84163" y="4267200"/>
            <a:ext cx="2743200" cy="2120153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19101" y="4953001"/>
            <a:ext cx="2472017" cy="1246094"/>
          </a:xfrm>
        </p:spPr>
        <p:txBody>
          <a:bodyPr>
            <a:normAutofit/>
          </a:bodyPr>
          <a:lstStyle>
            <a:lvl1pPr marL="0" indent="0" algn="l"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764" y="4419600"/>
            <a:ext cx="2475395" cy="510988"/>
          </a:xfrm>
          <a:noFill/>
        </p:spPr>
        <p:txBody>
          <a:bodyPr anchor="b">
            <a:normAutofit/>
          </a:bodyPr>
          <a:lstStyle>
            <a:lvl1pPr algn="l">
              <a:defRPr sz="20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3"/>
          </p:nvPr>
        </p:nvSpPr>
        <p:spPr>
          <a:xfrm>
            <a:off x="284164" y="594360"/>
            <a:ext cx="2743200" cy="36758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grpSp>
        <p:nvGrpSpPr>
          <p:cNvPr id="8" name="Group 14"/>
          <p:cNvGrpSpPr/>
          <p:nvPr/>
        </p:nvGrpSpPr>
        <p:grpSpPr>
          <a:xfrm>
            <a:off x="284163" y="461682"/>
            <a:ext cx="8576373" cy="137411"/>
            <a:chOff x="284163" y="1759424"/>
            <a:chExt cx="8576373" cy="137411"/>
          </a:xfrm>
        </p:grpSpPr>
        <p:sp>
          <p:nvSpPr>
            <p:cNvPr id="16" name="Rectangle 15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021013" y="4801575"/>
            <a:ext cx="583723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31661" y="4800600"/>
            <a:ext cx="5691651" cy="566738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8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21014" y="457199"/>
            <a:ext cx="5833872" cy="4352544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69805" y="5367338"/>
            <a:ext cx="5653507" cy="804862"/>
          </a:xfrm>
        </p:spPr>
        <p:txBody>
          <a:bodyPr/>
          <a:lstStyle>
            <a:lvl1pPr marL="0" indent="0">
              <a:spcBef>
                <a:spcPts val="6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13" name="Picture Placeholder 2"/>
          <p:cNvSpPr>
            <a:spLocks noGrp="1"/>
          </p:cNvSpPr>
          <p:nvPr>
            <p:ph type="pic" idx="13"/>
          </p:nvPr>
        </p:nvSpPr>
        <p:spPr>
          <a:xfrm>
            <a:off x="284164" y="457200"/>
            <a:ext cx="2736850" cy="2907792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14" name="Picture Placeholder 2"/>
          <p:cNvSpPr>
            <a:spLocks noGrp="1"/>
          </p:cNvSpPr>
          <p:nvPr>
            <p:ph type="pic" idx="14"/>
          </p:nvPr>
        </p:nvSpPr>
        <p:spPr>
          <a:xfrm>
            <a:off x="284164" y="3364992"/>
            <a:ext cx="2736850" cy="2898648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2133600"/>
            <a:ext cx="8574087" cy="4013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 rot="5400000">
            <a:off x="5313882" y="2857535"/>
            <a:ext cx="5934615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95124" y="473075"/>
            <a:ext cx="969264" cy="5921375"/>
          </a:xfrm>
        </p:spPr>
        <p:txBody>
          <a:bodyPr vert="eaVert"/>
          <a:lstStyle>
            <a:lvl1pPr algn="l">
              <a:defRPr sz="34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4163" y="457200"/>
            <a:ext cx="6497637" cy="5937250"/>
          </a:xfrm>
        </p:spPr>
        <p:txBody>
          <a:bodyPr vert="eaVert"/>
          <a:lstStyle>
            <a:lvl5pPr algn="l"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 rot="5400000">
            <a:off x="4658724" y="3355723"/>
            <a:ext cx="5934456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284163" y="444728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8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2017058"/>
            <a:ext cx="8574087" cy="4377391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2420" y="1532965"/>
            <a:ext cx="7754284" cy="484094"/>
          </a:xfr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  <p:grpSp>
        <p:nvGrpSpPr>
          <p:cNvPr id="7" name="Group 16"/>
          <p:cNvGrpSpPr/>
          <p:nvPr/>
        </p:nvGrpSpPr>
        <p:grpSpPr>
          <a:xfrm>
            <a:off x="284163" y="1906542"/>
            <a:ext cx="8576373" cy="137411"/>
            <a:chOff x="284163" y="1759424"/>
            <a:chExt cx="8576373" cy="137411"/>
          </a:xfrm>
        </p:grpSpPr>
        <p:sp>
          <p:nvSpPr>
            <p:cNvPr id="11" name="Rectangle 10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9" name="TextBox 18"/>
          <p:cNvSpPr txBox="1"/>
          <p:nvPr/>
        </p:nvSpPr>
        <p:spPr>
          <a:xfrm>
            <a:off x="8230889" y="444728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18633" y="444728"/>
            <a:ext cx="7810967" cy="1088237"/>
          </a:xfrm>
          <a:noFill/>
        </p:spPr>
        <p:txBody>
          <a:bodyPr bIns="45720" anchor="b" anchorCtr="0">
            <a:normAutofit/>
          </a:bodyPr>
          <a:lstStyle>
            <a:lvl1pPr algn="l">
              <a:lnSpc>
                <a:spcPts val="4600"/>
              </a:lnSpc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7" name="Group 8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3" name="TextBox 12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9768" y="4814125"/>
            <a:ext cx="7772400" cy="1051560"/>
          </a:xfrm>
          <a:noFill/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200" b="0" i="0" kern="1200" cap="none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488" y="5861304"/>
            <a:ext cx="7735824" cy="402336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lvl="0" indent="0" algn="l" defTabSz="914400" rtl="0" eaLnBrk="1" latinLnBrk="0" hangingPunct="1">
              <a:spcBef>
                <a:spcPts val="2000"/>
              </a:spcBef>
              <a:buClr>
                <a:schemeClr val="bg1">
                  <a:lumMod val="65000"/>
                </a:schemeClr>
              </a:buClr>
              <a:buSzPct val="90000"/>
              <a:buFont typeface="Wingdings" pitchFamily="2" charset="2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7"/>
          <p:cNvSpPr>
            <a:spLocks noGrp="1"/>
          </p:cNvSpPr>
          <p:nvPr>
            <p:ph type="pic" sz="quarter" idx="13"/>
          </p:nvPr>
        </p:nvSpPr>
        <p:spPr>
          <a:xfrm>
            <a:off x="284162" y="443754"/>
            <a:ext cx="8574087" cy="437029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Click icon to add picture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84163" y="4801575"/>
            <a:ext cx="8574087" cy="1468437"/>
          </a:xfrm>
          <a:prstGeom prst="rect">
            <a:avLst/>
          </a:prstGeom>
          <a:solidFill>
            <a:schemeClr val="tx1">
              <a:lumMod val="85000"/>
              <a:lumOff val="15000"/>
              <a:alpha val="85000"/>
            </a:schemeClr>
          </a:solidFill>
        </p:spPr>
        <p:txBody>
          <a:bodyPr vert="horz" lIns="91440" tIns="45720" rIns="182880" bIns="365760" rtlCol="0" anchor="b" anchorCtr="0">
            <a:normAutofit/>
          </a:bodyPr>
          <a:lstStyle/>
          <a:p>
            <a:pPr>
              <a:spcBef>
                <a:spcPct val="0"/>
              </a:spcBef>
            </a:pPr>
            <a:endParaRPr sz="4200">
              <a:solidFill>
                <a:prstClr val="white"/>
              </a:solidFill>
              <a:latin typeface="Corbel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284163" y="6263389"/>
            <a:ext cx="8576373" cy="137411"/>
            <a:chOff x="284163" y="1759424"/>
            <a:chExt cx="8576373" cy="137411"/>
          </a:xfrm>
        </p:grpSpPr>
        <p:sp>
          <p:nvSpPr>
            <p:cNvPr id="9" name="Rectangle 8"/>
            <p:cNvSpPr/>
            <p:nvPr/>
          </p:nvSpPr>
          <p:spPr>
            <a:xfrm>
              <a:off x="284163" y="1759424"/>
              <a:ext cx="2743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3026392" y="1759424"/>
              <a:ext cx="1600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4626864" y="1759424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12" name="TextBox 11"/>
          <p:cNvSpPr txBox="1"/>
          <p:nvPr/>
        </p:nvSpPr>
        <p:spPr>
          <a:xfrm>
            <a:off x="8230889" y="4801575"/>
            <a:ext cx="58702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sz="3600">
                <a:solidFill>
                  <a:prstClr val="white"/>
                </a:solidFill>
                <a:sym typeface="Wingdings"/>
              </a:rPr>
              <a:t></a:t>
            </a:r>
            <a:endParaRPr sz="36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306" y="4814047"/>
            <a:ext cx="7772400" cy="1048871"/>
          </a:xfrm>
          <a:noFill/>
        </p:spPr>
        <p:txBody>
          <a:bodyPr anchor="b" anchorCtr="0">
            <a:normAutofit/>
          </a:bodyPr>
          <a:lstStyle>
            <a:lvl1pPr algn="l">
              <a:defRPr sz="4200" b="0" i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0647" y="5862918"/>
            <a:ext cx="7732059" cy="403412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18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0" name="Rectangle 9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03412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78188" y="2151063"/>
            <a:ext cx="3931920" cy="3975100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grpSp>
        <p:nvGrpSpPr>
          <p:cNvPr id="11" name="Group 10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12" name="Rectangle 11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4" name="Rectangle 13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03412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3412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79495" y="1735138"/>
            <a:ext cx="3931920" cy="833250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spcBef>
                <a:spcPts val="600"/>
              </a:spcBef>
              <a:buNone/>
              <a:defRPr sz="26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79495" y="2590800"/>
            <a:ext cx="3931920" cy="3535362"/>
          </a:xfrm>
        </p:spPr>
        <p:txBody>
          <a:bodyPr>
            <a:normAutofit/>
          </a:bodyPr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284163" y="455773"/>
            <a:ext cx="8574087" cy="1133949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>
              <a:solidFill>
                <a:prstClr val="white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284163" y="1577847"/>
            <a:ext cx="8576373" cy="137411"/>
            <a:chOff x="284163" y="1577847"/>
            <a:chExt cx="8576373" cy="137411"/>
          </a:xfrm>
        </p:grpSpPr>
        <p:sp>
          <p:nvSpPr>
            <p:cNvPr id="8" name="Rectangle 7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9" name="Rectangle 8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10" name="Rectangle 9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84163" y="452718"/>
            <a:ext cx="8576373" cy="137411"/>
            <a:chOff x="284163" y="1577847"/>
            <a:chExt cx="8576373" cy="137411"/>
          </a:xfrm>
        </p:grpSpPr>
        <p:sp>
          <p:nvSpPr>
            <p:cNvPr id="6" name="Rectangle 5"/>
            <p:cNvSpPr/>
            <p:nvPr/>
          </p:nvSpPr>
          <p:spPr>
            <a:xfrm>
              <a:off x="284163" y="1577847"/>
              <a:ext cx="1600200" cy="137411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7" name="Rectangle 6"/>
            <p:cNvSpPr/>
            <p:nvPr/>
          </p:nvSpPr>
          <p:spPr>
            <a:xfrm>
              <a:off x="1885174" y="1577847"/>
              <a:ext cx="2743200" cy="137411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  <p:sp>
          <p:nvSpPr>
            <p:cNvPr id="8" name="Rectangle 7"/>
            <p:cNvSpPr/>
            <p:nvPr/>
          </p:nvSpPr>
          <p:spPr>
            <a:xfrm>
              <a:off x="4626864" y="1577847"/>
              <a:ext cx="4233672" cy="137411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>
                <a:solidFill>
                  <a:prstClr val="white"/>
                </a:solidFill>
              </a:endParaRPr>
            </a:p>
          </p:txBody>
        </p: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81503" y="2133600"/>
            <a:ext cx="7076747" cy="3992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794936" y="643703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fld id="{842B04F8-3D3A-4575-8A7C-DBDCD114F9D0}" type="datetimeFigureOut">
              <a:rPr lang="en-US" smtClean="0">
                <a:solidFill>
                  <a:prstClr val="white">
                    <a:lumMod val="65000"/>
                  </a:prstClr>
                </a:solidFill>
              </a:rPr>
              <a:pPr/>
              <a:t>8/13/2018</a:t>
            </a:fld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9698" y="6437032"/>
            <a:ext cx="612490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bg1">
                    <a:lumMod val="6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lumMod val="6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306459" y="167347"/>
            <a:ext cx="630621" cy="359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B23CB33B-18BA-4837-A41D-147284AA330A}" type="slidenum">
              <a:rPr lang="en-US" smtClean="0">
                <a:solidFill>
                  <a:prstClr val="black">
                    <a:lumMod val="85000"/>
                    <a:lumOff val="1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lumMod val="85000"/>
                  <a:lumOff val="15000"/>
                </a:prstClr>
              </a:solidFill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4163" y="630382"/>
            <a:ext cx="8574087" cy="967840"/>
          </a:xfrm>
          <a:prstGeom prst="rect">
            <a:avLst/>
          </a:prstGeom>
          <a:solidFill>
            <a:schemeClr val="tx1">
              <a:lumMod val="85000"/>
              <a:lumOff val="15000"/>
              <a:alpha val="70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r" defTabSz="914400" rtl="0" eaLnBrk="1" latinLnBrk="0" hangingPunct="1">
        <a:spcBef>
          <a:spcPct val="0"/>
        </a:spcBef>
        <a:buNone/>
        <a:defRPr sz="42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454025" indent="-454025" algn="l" defTabSz="914400" rtl="0" eaLnBrk="1" latinLnBrk="0" hangingPunct="1">
        <a:spcBef>
          <a:spcPts val="20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2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260475" indent="-346075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339725" algn="l" defTabSz="914400" rtl="0" eaLnBrk="1" latinLnBrk="0" hangingPunct="1">
        <a:spcBef>
          <a:spcPts val="600"/>
        </a:spcBef>
        <a:buClr>
          <a:schemeClr val="tx1">
            <a:lumMod val="75000"/>
            <a:lumOff val="2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939925" indent="-331788" algn="l" defTabSz="914400" rtl="0" eaLnBrk="1" latinLnBrk="0" hangingPunct="1">
        <a:spcBef>
          <a:spcPts val="600"/>
        </a:spcBef>
        <a:buClr>
          <a:schemeClr val="bg1">
            <a:lumMod val="65000"/>
          </a:schemeClr>
        </a:buClr>
        <a:buSzPct val="90000"/>
        <a:buFont typeface="Wingdings" pitchFamily="2" charset="2"/>
        <a:buChar char="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Karen.marsh@utah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Learning and Memory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2209800"/>
            <a:ext cx="7754112" cy="1447800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0090"/>
                </a:solidFill>
              </a:rPr>
              <a:t>What Teachers Need to Know about the Human Brain</a:t>
            </a:r>
          </a:p>
        </p:txBody>
      </p:sp>
      <p:pic>
        <p:nvPicPr>
          <p:cNvPr id="4" name="Picture 3" descr="UofU logo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971800" y="3733800"/>
            <a:ext cx="2971800" cy="20447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5486400" y="5867595"/>
            <a:ext cx="35052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Karen Marsh Schaeffer</a:t>
            </a:r>
          </a:p>
          <a:p>
            <a:endParaRPr lang="en-US" sz="1600" dirty="0"/>
          </a:p>
          <a:p>
            <a:r>
              <a:rPr lang="en-US" sz="1600" dirty="0"/>
              <a:t>Director, English for Academic Success</a:t>
            </a:r>
          </a:p>
          <a:p>
            <a:r>
              <a:rPr lang="en-US" sz="1600" dirty="0"/>
              <a:t>Department of Linguistics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DEA82F-F274-48DE-9EB1-B475C06892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931B44-6B45-413C-B9BD-D9B9A6AB93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3731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can I help?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81503" y="2133600"/>
            <a:ext cx="7076747" cy="4419600"/>
          </a:xfrm>
        </p:spPr>
        <p:txBody>
          <a:bodyPr>
            <a:normAutofit/>
          </a:bodyPr>
          <a:lstStyle/>
          <a:p>
            <a:r>
              <a:rPr lang="en-US" sz="2800" dirty="0"/>
              <a:t>Be aware of what I project</a:t>
            </a:r>
          </a:p>
          <a:p>
            <a:r>
              <a:rPr lang="en-US" sz="2800" dirty="0"/>
              <a:t>Repeat things</a:t>
            </a:r>
          </a:p>
          <a:p>
            <a:r>
              <a:rPr lang="en-US" sz="2800" dirty="0"/>
              <a:t>Use multiple learning styles</a:t>
            </a:r>
          </a:p>
          <a:p>
            <a:r>
              <a:rPr lang="en-US" sz="2800" dirty="0"/>
              <a:t>Provide information in writing</a:t>
            </a:r>
          </a:p>
          <a:p>
            <a:r>
              <a:rPr lang="en-US" sz="2800" dirty="0"/>
              <a:t>Use university Services</a:t>
            </a:r>
          </a:p>
          <a:p>
            <a:r>
              <a:rPr lang="en-US" sz="2800" dirty="0"/>
              <a:t>Remember ‘students are learning, you are already an “expert”…..’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61192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Language Learners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Language Learners are already using more of their brain that you are </a:t>
            </a:r>
          </a:p>
          <a:p>
            <a:r>
              <a:rPr lang="en-US" sz="2800" dirty="0"/>
              <a:t>Emotions that inhibit might be different from native speaker (average freshman)</a:t>
            </a:r>
          </a:p>
          <a:p>
            <a:r>
              <a:rPr lang="en-US" sz="2800" dirty="0"/>
              <a:t>The starting place for connections is different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Karen Marsh Schaeffer </a:t>
            </a:r>
          </a:p>
          <a:p>
            <a:r>
              <a:rPr lang="en-US" sz="2800" dirty="0"/>
              <a:t>Department of Linguistics</a:t>
            </a:r>
          </a:p>
          <a:p>
            <a:r>
              <a:rPr lang="en-US" sz="2800" dirty="0">
                <a:hlinkClick r:id="rId2"/>
              </a:rPr>
              <a:t>Karen.marsh@utah.edu</a:t>
            </a:r>
            <a:r>
              <a:rPr lang="en-US" sz="2800" dirty="0"/>
              <a:t>  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Perception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US" sz="2800" dirty="0"/>
              <a:t>In the next </a:t>
            </a:r>
            <a:r>
              <a:rPr lang="en-US" sz="2800" dirty="0" smtClean="0"/>
              <a:t>three</a:t>
            </a:r>
            <a:r>
              <a:rPr lang="en-US" sz="2800" dirty="0" smtClean="0"/>
              <a:t> </a:t>
            </a:r>
            <a:r>
              <a:rPr lang="en-US" sz="2800" dirty="0"/>
              <a:t>slides, I will show you some pictures.  </a:t>
            </a:r>
          </a:p>
          <a:p>
            <a:pPr eaLnBrk="1" hangingPunct="1"/>
            <a:r>
              <a:rPr lang="en-US" sz="2800" dirty="0"/>
              <a:t>Each picture will be different.</a:t>
            </a:r>
          </a:p>
          <a:p>
            <a:pPr eaLnBrk="1" hangingPunct="1"/>
            <a:r>
              <a:rPr lang="en-US" sz="2800" dirty="0"/>
              <a:t>Just look at the pictures and see what you notice in each.</a:t>
            </a:r>
          </a:p>
          <a:p>
            <a:pPr eaLnBrk="1" hangingPunct="1"/>
            <a:endParaRPr lang="en-US" dirty="0"/>
          </a:p>
          <a:p>
            <a:pPr eaLnBrk="1" hangingPunct="1"/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/>
              <a:t>Meaning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328613" y="1676400"/>
            <a:ext cx="8129587" cy="43434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en-US" sz="2800" dirty="0"/>
              <a:t>From memory, jot down a few thoughts from the pictures.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Label your thoughts </a:t>
            </a:r>
            <a:r>
              <a:rPr lang="en-US" sz="2800" dirty="0" smtClean="0"/>
              <a:t>1-3 </a:t>
            </a:r>
            <a:r>
              <a:rPr lang="en-US" sz="2800" dirty="0"/>
              <a:t>to match the pictures.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When you have finished, turn to someone close to you and discuss what you wrote.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Notice the similarities or differences in your perception of the photo and any meaning you may have assigned based on that perception.</a:t>
            </a:r>
          </a:p>
          <a:p>
            <a:pPr eaLnBrk="1" hangingPunct="1">
              <a:lnSpc>
                <a:spcPct val="90000"/>
              </a:lnSpc>
            </a:pPr>
            <a:r>
              <a:rPr lang="en-US" sz="2800" dirty="0"/>
              <a:t>Discuss the objective details – locations, number of people, colors, objects in the photo – Do you come up with the same details?</a:t>
            </a:r>
          </a:p>
          <a:p>
            <a:pPr eaLnBrk="1" hangingPunct="1">
              <a:lnSpc>
                <a:spcPct val="90000"/>
              </a:lnSpc>
            </a:pPr>
            <a:endParaRPr lang="en-US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wrong with the student?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 you ever say to yourself…….</a:t>
            </a:r>
          </a:p>
          <a:p>
            <a:pPr>
              <a:buNone/>
            </a:pPr>
            <a:r>
              <a:rPr lang="en-US" sz="2800" dirty="0"/>
              <a:t>“I have told them a hundred times, why don’t they get it?”</a:t>
            </a:r>
          </a:p>
          <a:p>
            <a:pPr>
              <a:buNone/>
            </a:pPr>
            <a:r>
              <a:rPr lang="en-US" sz="2800" dirty="0"/>
              <a:t>“How many times do I have to say this?”</a:t>
            </a:r>
          </a:p>
          <a:p>
            <a:pPr>
              <a:buNone/>
            </a:pPr>
            <a:r>
              <a:rPr lang="en-US" sz="2800" dirty="0"/>
              <a:t>“Weren’t you paying attention to what I said?”</a:t>
            </a:r>
          </a:p>
          <a:p>
            <a:pPr>
              <a:buNone/>
            </a:pPr>
            <a:r>
              <a:rPr lang="en-US" sz="2800" dirty="0"/>
              <a:t>“Let me repeat what I said earlier.”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Connections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800" dirty="0"/>
              <a:t>We don’t learn from scratch</a:t>
            </a:r>
          </a:p>
          <a:p>
            <a:r>
              <a:rPr lang="en-US" sz="2800" dirty="0"/>
              <a:t>Learning occurs when tied to: </a:t>
            </a:r>
          </a:p>
          <a:p>
            <a:pPr lvl="1"/>
            <a:r>
              <a:rPr lang="en-US" sz="2800" dirty="0"/>
              <a:t>Sense</a:t>
            </a:r>
          </a:p>
          <a:p>
            <a:pPr lvl="1"/>
            <a:r>
              <a:rPr lang="en-US" sz="2800" dirty="0"/>
              <a:t>Connections</a:t>
            </a:r>
          </a:p>
          <a:p>
            <a:pPr lvl="1"/>
            <a:r>
              <a:rPr lang="en-US" sz="2800" dirty="0"/>
              <a:t>Prior knowledge</a:t>
            </a:r>
          </a:p>
          <a:p>
            <a:pPr lvl="1"/>
            <a:r>
              <a:rPr lang="en-US" sz="2800" dirty="0"/>
              <a:t>Emotion</a:t>
            </a:r>
          </a:p>
          <a:p>
            <a:pPr lvl="1"/>
            <a:r>
              <a:rPr lang="en-US" sz="2800" dirty="0"/>
              <a:t>Play</a:t>
            </a:r>
          </a:p>
          <a:p>
            <a:pPr lvl="1"/>
            <a:r>
              <a:rPr lang="en-US" sz="2800" dirty="0"/>
              <a:t>Positive Feedback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psycheducation.org/wp-content/uploads/2014/09/esthipsynapses.gif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066800"/>
            <a:ext cx="18671301" cy="9439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0631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Strong Memories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Think of a really strong memory</a:t>
            </a:r>
          </a:p>
        </p:txBody>
      </p:sp>
    </p:spTree>
    <p:extLst>
      <p:ext uri="{BB962C8B-B14F-4D97-AF65-F5344CB8AC3E}">
        <p14:creationId xmlns:p14="http://schemas.microsoft.com/office/powerpoint/2010/main" val="21066595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Emotions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How do emotions help with memory formation?</a:t>
            </a:r>
          </a:p>
          <a:p>
            <a:r>
              <a:rPr lang="en-US" sz="2800" dirty="0"/>
              <a:t>How do emotions inhibit memory formation?</a:t>
            </a:r>
          </a:p>
          <a:p>
            <a:r>
              <a:rPr lang="en-US" sz="2800" dirty="0"/>
              <a:t>Cognition and memory are intertwined.</a:t>
            </a:r>
          </a:p>
          <a:p>
            <a:pPr>
              <a:buNone/>
            </a:pPr>
            <a:endParaRPr lang="en-US" dirty="0"/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do I Project?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Do I help a student form connections?</a:t>
            </a:r>
          </a:p>
          <a:p>
            <a:r>
              <a:rPr lang="en-US" sz="2800" dirty="0"/>
              <a:t>Do I inhibit a student forming connections?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pectrum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</a:majorFont>
      <a:minorFont>
        <a:latin typeface="Calibri"/>
        <a:ea typeface=""/>
        <a:cs typeface=""/>
        <a:font script="Jpan" typeface="ＭＳ ゴシック"/>
      </a:minorFont>
    </a:fontScheme>
    <a:fmtScheme name="Spectrum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70000"/>
                <a:satMod val="150000"/>
              </a:schemeClr>
            </a:gs>
            <a:gs pos="100000">
              <a:schemeClr val="phClr">
                <a:tint val="95000"/>
                <a:satMod val="1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95000"/>
                <a:shade val="70000"/>
                <a:satMod val="150000"/>
              </a:schemeClr>
            </a:gs>
            <a:gs pos="100000">
              <a:schemeClr val="phClr">
                <a:tint val="100000"/>
                <a:shade val="100000"/>
                <a:satMod val="150000"/>
              </a:schemeClr>
            </a:gs>
          </a:gsLst>
          <a:lin ang="16200000" scaled="0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6600000" sx="101000" sy="101000" rotWithShape="0">
              <a:srgbClr val="000000">
                <a:alpha val="75000"/>
              </a:srgbClr>
            </a:outerShdw>
          </a:effectLst>
        </a:effectStyle>
        <a:effectStyle>
          <a:effectLst>
            <a:outerShdw blurRad="50800" dir="5400000" sx="105000" sy="105000" algn="ctr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4800000"/>
            </a:lightRig>
          </a:scene3d>
          <a:sp3d prstMaterial="matte">
            <a:bevelT w="63500" h="50800" prst="ang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325</TotalTime>
  <Words>547</Words>
  <Application>Microsoft Office PowerPoint</Application>
  <PresentationFormat>On-screen Show (4:3)</PresentationFormat>
  <Paragraphs>81</Paragraphs>
  <Slides>13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Corbel</vt:lpstr>
      <vt:lpstr>Wingdings</vt:lpstr>
      <vt:lpstr>Spectrum</vt:lpstr>
      <vt:lpstr>Learning and Memory</vt:lpstr>
      <vt:lpstr>Perception</vt:lpstr>
      <vt:lpstr>Meaning</vt:lpstr>
      <vt:lpstr>What is wrong with the student?</vt:lpstr>
      <vt:lpstr>Connections</vt:lpstr>
      <vt:lpstr>PowerPoint Presentation</vt:lpstr>
      <vt:lpstr>Strong Memories</vt:lpstr>
      <vt:lpstr>Emotions</vt:lpstr>
      <vt:lpstr>What do I Project?</vt:lpstr>
      <vt:lpstr>PowerPoint Presentation</vt:lpstr>
      <vt:lpstr>How can I help?</vt:lpstr>
      <vt:lpstr>Language Learners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English Language Learners</dc:title>
  <dc:creator>Karen</dc:creator>
  <cp:lastModifiedBy>Karen Marsh</cp:lastModifiedBy>
  <cp:revision>22</cp:revision>
  <dcterms:created xsi:type="dcterms:W3CDTF">2012-08-15T12:55:13Z</dcterms:created>
  <dcterms:modified xsi:type="dcterms:W3CDTF">2018-08-13T17:25:48Z</dcterms:modified>
</cp:coreProperties>
</file>