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3" r:id="rId2"/>
    <p:sldId id="285" r:id="rId3"/>
    <p:sldId id="291" r:id="rId4"/>
    <p:sldId id="298" r:id="rId5"/>
    <p:sldId id="294" r:id="rId6"/>
    <p:sldId id="345" r:id="rId7"/>
    <p:sldId id="324" r:id="rId8"/>
    <p:sldId id="295" r:id="rId9"/>
    <p:sldId id="300" r:id="rId10"/>
    <p:sldId id="346" r:id="rId11"/>
    <p:sldId id="297" r:id="rId12"/>
    <p:sldId id="299" r:id="rId13"/>
    <p:sldId id="32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B49CD-1522-4836-BEB7-4AA5151286F3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1A227-E050-49BE-9054-24DB7255F3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2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an-memory.net/brain_neurons.html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human-memory.net/brain.html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2BA08-3BD0-47C0-8957-82C757A4CAF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7465C-BF3B-4C1C-91C3-2B5405E719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7812FF-585E-4F58-B8E0-9B52BCF6B9F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</a:t>
            </a:r>
            <a:r>
              <a:rPr lang="en-US" baseline="0" dirty="0"/>
              <a:t> is possible the person has a learning disability, but most likely it is about connections.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1A227-E050-49BE-9054-24DB7255F34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Literally, we make connections in our brains</a:t>
            </a:r>
            <a:r>
              <a:rPr lang="en-US" baseline="0" dirty="0"/>
              <a:t> as we learn new material.  If you watch on an MRI, you can see the connections being formed.</a:t>
            </a:r>
          </a:p>
          <a:p>
            <a:endParaRPr lang="en-US" baseline="0" dirty="0"/>
          </a:p>
          <a:p>
            <a:r>
              <a:rPr lang="en-US" baseline="0" dirty="0"/>
              <a:t>Fire until you wire……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1A227-E050-49BE-9054-24DB7255F3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Encoding is a biological event beginning with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perception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through the senses. The process of laying down a memory begins with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attention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(regulated by the 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thalamus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frontal lobe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in which a memorable event causes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neurons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fire more frequently, making the experience more intense and increasing the likelihood that the event is encoded as a memory. 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Emotion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tends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increase attention, and the emotional element of an event is processed on an unconscious pathway in the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brain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leading to the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amygdala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Only then are the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actual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sensations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derived from an event processed.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1A227-E050-49BE-9054-24DB7255F3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0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</a:t>
            </a:r>
            <a:r>
              <a:rPr lang="en-US" baseline="0" dirty="0"/>
              <a:t> of a really strong memory.  What makes that memory so strong?</a:t>
            </a:r>
          </a:p>
          <a:p>
            <a:endParaRPr lang="en-US" baseline="0" dirty="0"/>
          </a:p>
          <a:p>
            <a:r>
              <a:rPr lang="en-US" baseline="0" dirty="0"/>
              <a:t>Are there any holes in your memory?  Why are there holes?  What blocks that time?</a:t>
            </a:r>
          </a:p>
          <a:p>
            <a:endParaRPr lang="en-US" baseline="0" dirty="0"/>
          </a:p>
          <a:p>
            <a:r>
              <a:rPr lang="en-US" baseline="0" dirty="0"/>
              <a:t>What connections do the students make with us?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1A227-E050-49BE-9054-24DB7255F34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Clip #1 Mr. Holland’s opus </a:t>
            </a:r>
            <a:r>
              <a:rPr lang="en-US" dirty="0" err="1"/>
              <a:t>youtube</a:t>
            </a:r>
            <a:r>
              <a:rPr lang="en-US" baseline="0" dirty="0"/>
              <a:t> part 2 6mins-7:43</a:t>
            </a:r>
          </a:p>
          <a:p>
            <a:r>
              <a:rPr lang="en-US" baseline="0" dirty="0"/>
              <a:t>Clip #2 </a:t>
            </a:r>
            <a:r>
              <a:rPr lang="en-US" baseline="0" dirty="0" err="1"/>
              <a:t>youtube</a:t>
            </a:r>
            <a:r>
              <a:rPr lang="en-US" baseline="0" dirty="0"/>
              <a:t> part 3 1:34-2:38</a:t>
            </a:r>
          </a:p>
          <a:p>
            <a:r>
              <a:rPr lang="en-US" baseline="0" dirty="0"/>
              <a:t>Clip #3 </a:t>
            </a:r>
            <a:r>
              <a:rPr lang="en-US" baseline="0" dirty="0" err="1"/>
              <a:t>youtube</a:t>
            </a:r>
            <a:r>
              <a:rPr lang="en-US" baseline="0" dirty="0"/>
              <a:t> part 3 8:12-10:31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1A227-E050-49BE-9054-24DB7255F3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Emotions – survival, where</a:t>
            </a:r>
            <a:r>
              <a:rPr lang="en-US" baseline="0" dirty="0"/>
              <a:t> can I get food that does not make me sick….., how am I going to get through this semester, I thought I was smart, but I can’t even understand the words this guy is saying.</a:t>
            </a:r>
          </a:p>
          <a:p>
            <a:endParaRPr lang="en-US" baseline="0" dirty="0"/>
          </a:p>
          <a:p>
            <a:r>
              <a:rPr lang="en-US" baseline="0" dirty="0"/>
              <a:t>Experience in Math not even understanding when the teacher called my name.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1A227-E050-49BE-9054-24DB7255F34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CFD7C-5133-4F31-B8DD-48811D9CC472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>
              <a:spcBef>
                <a:spcPct val="0"/>
              </a:spcBef>
            </a:pPr>
            <a:endParaRPr sz="4200">
              <a:solidFill>
                <a:prstClr val="white"/>
              </a:solidFill>
              <a:latin typeface="Corbel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prstClr val="white"/>
                </a:solidFill>
                <a:sym typeface="Wingdings"/>
              </a:rPr>
              <a:t></a:t>
            </a:r>
            <a:endParaRPr sz="36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>
              <a:spcBef>
                <a:spcPct val="0"/>
              </a:spcBef>
            </a:pPr>
            <a:endParaRPr sz="4200">
              <a:solidFill>
                <a:prstClr val="white"/>
              </a:solidFill>
              <a:latin typeface="Corbe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>
              <a:spcBef>
                <a:spcPct val="0"/>
              </a:spcBef>
            </a:pPr>
            <a:endParaRPr sz="4200">
              <a:solidFill>
                <a:prstClr val="white"/>
              </a:solidFill>
              <a:latin typeface="Corbel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>
              <a:spcBef>
                <a:spcPct val="0"/>
              </a:spcBef>
            </a:pPr>
            <a:endParaRPr sz="4200">
              <a:solidFill>
                <a:prstClr val="white"/>
              </a:solidFill>
              <a:latin typeface="Corbe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>
              <a:spcBef>
                <a:spcPct val="0"/>
              </a:spcBef>
            </a:pPr>
            <a:endParaRPr sz="4200">
              <a:solidFill>
                <a:prstClr val="white"/>
              </a:solidFill>
              <a:latin typeface="Corbe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prstClr val="white"/>
                </a:solidFill>
                <a:sym typeface="Wingdings"/>
              </a:rPr>
              <a:t></a:t>
            </a:r>
            <a:endParaRPr sz="36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>
              <a:spcBef>
                <a:spcPct val="0"/>
              </a:spcBef>
            </a:pPr>
            <a:endParaRPr sz="4200">
              <a:solidFill>
                <a:prstClr val="white"/>
              </a:solidFill>
              <a:latin typeface="Corbel"/>
            </a:endParaRPr>
          </a:p>
        </p:txBody>
      </p:sp>
      <p:grpSp>
        <p:nvGrpSpPr>
          <p:cNvPr id="7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prstClr val="white"/>
                </a:solidFill>
                <a:sym typeface="Wingdings"/>
              </a:rPr>
              <a:t></a:t>
            </a:r>
            <a:endParaRPr sz="36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>
              <a:spcBef>
                <a:spcPct val="0"/>
              </a:spcBef>
            </a:pPr>
            <a:endParaRPr sz="4200">
              <a:solidFill>
                <a:prstClr val="white"/>
              </a:solidFill>
              <a:latin typeface="Corbel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prstClr val="white"/>
                </a:solidFill>
                <a:sym typeface="Wingdings"/>
              </a:rPr>
              <a:t></a:t>
            </a:r>
            <a:endParaRPr sz="36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prstClr val="white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42B04F8-3D3A-4575-8A7C-DBDCD114F9D0}" type="datetimeFigureOut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8/13/2018</a:t>
            </a:fld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23CB33B-18BA-4837-A41D-147284AA330A}" type="slidenum">
              <a:rPr lang="en-US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Karen.marsh@utah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Learning and Memory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754112" cy="1447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0090"/>
                </a:solidFill>
              </a:rPr>
              <a:t>What Teachers Need to Know about the Human Brain</a:t>
            </a:r>
          </a:p>
        </p:txBody>
      </p:sp>
      <p:pic>
        <p:nvPicPr>
          <p:cNvPr id="4" name="Picture 3" descr="UofU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3733800"/>
            <a:ext cx="2971800" cy="2044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86400" y="5867595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Karen Marsh Schaeffer</a:t>
            </a:r>
          </a:p>
          <a:p>
            <a:endParaRPr lang="en-US" sz="1600" dirty="0"/>
          </a:p>
          <a:p>
            <a:r>
              <a:rPr lang="en-US" sz="1600" dirty="0"/>
              <a:t>Director, English for Academic Success</a:t>
            </a:r>
          </a:p>
          <a:p>
            <a:r>
              <a:rPr lang="en-US" sz="1600" dirty="0"/>
              <a:t>Department of Linguistics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EA82F-F274-48DE-9EB1-B475C068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31B44-6B45-413C-B9BD-D9B9A6AB9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73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I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133600"/>
            <a:ext cx="7076747" cy="4419600"/>
          </a:xfrm>
        </p:spPr>
        <p:txBody>
          <a:bodyPr>
            <a:normAutofit/>
          </a:bodyPr>
          <a:lstStyle/>
          <a:p>
            <a:r>
              <a:rPr lang="en-US" sz="2800" dirty="0"/>
              <a:t>Be aware of what I project</a:t>
            </a:r>
          </a:p>
          <a:p>
            <a:r>
              <a:rPr lang="en-US" sz="2800" dirty="0"/>
              <a:t>Repeat things</a:t>
            </a:r>
          </a:p>
          <a:p>
            <a:r>
              <a:rPr lang="en-US" sz="2800" dirty="0"/>
              <a:t>Use multiple learning styles</a:t>
            </a:r>
          </a:p>
          <a:p>
            <a:r>
              <a:rPr lang="en-US" sz="2800" dirty="0"/>
              <a:t>Provide information in writing</a:t>
            </a:r>
          </a:p>
          <a:p>
            <a:r>
              <a:rPr lang="en-US" sz="2800" dirty="0"/>
              <a:t>Use university Services</a:t>
            </a:r>
          </a:p>
          <a:p>
            <a:r>
              <a:rPr lang="en-US" sz="2800" dirty="0"/>
              <a:t>Remember ‘students are learning, you are already an “expert”…..’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1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Learners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Language Learners are already using more of their brain that you are </a:t>
            </a:r>
          </a:p>
          <a:p>
            <a:r>
              <a:rPr lang="en-US" sz="2800" dirty="0"/>
              <a:t>Emotions that inhibit might be different from native speaker (average freshman)</a:t>
            </a:r>
          </a:p>
          <a:p>
            <a:r>
              <a:rPr lang="en-US" sz="2800" dirty="0"/>
              <a:t>The starting place for connections is different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Karen Marsh Schaeffer </a:t>
            </a:r>
          </a:p>
          <a:p>
            <a:r>
              <a:rPr lang="en-US" sz="2800" dirty="0"/>
              <a:t>Department of Linguistics</a:t>
            </a:r>
          </a:p>
          <a:p>
            <a:r>
              <a:rPr lang="en-US" sz="2800" dirty="0">
                <a:hlinkClick r:id="rId2"/>
              </a:rPr>
              <a:t>Karen.marsh@utah.edu</a:t>
            </a:r>
            <a:r>
              <a:rPr lang="en-US" sz="2800" dirty="0"/>
              <a:t>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Perception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In the next </a:t>
            </a:r>
            <a:r>
              <a:rPr lang="en-US" sz="2800" dirty="0" smtClean="0"/>
              <a:t>three</a:t>
            </a:r>
            <a:r>
              <a:rPr lang="en-US" sz="2800" dirty="0" smtClean="0"/>
              <a:t> </a:t>
            </a:r>
            <a:r>
              <a:rPr lang="en-US" sz="2800" dirty="0"/>
              <a:t>slides, I will show you some pictures.  </a:t>
            </a:r>
          </a:p>
          <a:p>
            <a:pPr eaLnBrk="1" hangingPunct="1"/>
            <a:r>
              <a:rPr lang="en-US" sz="2800" dirty="0"/>
              <a:t>Each picture will be different.</a:t>
            </a:r>
          </a:p>
          <a:p>
            <a:pPr eaLnBrk="1" hangingPunct="1"/>
            <a:r>
              <a:rPr lang="en-US" sz="2800" dirty="0"/>
              <a:t>Just look at the pictures and see what you notice in each.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Meaning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676400"/>
            <a:ext cx="8129587" cy="4343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From memory, jot down a few thoughts from the pictures.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Label your thoughts </a:t>
            </a:r>
            <a:r>
              <a:rPr lang="en-US" sz="2800" dirty="0" smtClean="0"/>
              <a:t>1-3 </a:t>
            </a:r>
            <a:r>
              <a:rPr lang="en-US" sz="2800" dirty="0"/>
              <a:t>to match the pictures.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When you have finished, turn to someone close to you and discuss what you wrote.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Notice the similarities or differences in your perception of the photo and any meaning you may have assigned based on that perception.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Discuss the objective details – locations, number of people, colors, objects in the photo – Do you come up with the same details?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wrong with the student?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 you ever say to yourself…….</a:t>
            </a:r>
          </a:p>
          <a:p>
            <a:pPr>
              <a:buNone/>
            </a:pPr>
            <a:r>
              <a:rPr lang="en-US" sz="2800" dirty="0"/>
              <a:t>“I have told them a hundred times, why don’t they get it?”</a:t>
            </a:r>
          </a:p>
          <a:p>
            <a:pPr>
              <a:buNone/>
            </a:pPr>
            <a:r>
              <a:rPr lang="en-US" sz="2800" dirty="0"/>
              <a:t>“How many times do I have to say this?”</a:t>
            </a:r>
          </a:p>
          <a:p>
            <a:pPr>
              <a:buNone/>
            </a:pPr>
            <a:r>
              <a:rPr lang="en-US" sz="2800" dirty="0"/>
              <a:t>“Weren’t you paying attention to what I said?”</a:t>
            </a:r>
          </a:p>
          <a:p>
            <a:pPr>
              <a:buNone/>
            </a:pPr>
            <a:r>
              <a:rPr lang="en-US" sz="2800" dirty="0"/>
              <a:t>“Let me repeat what I said earlier.”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We don’t learn from scratch</a:t>
            </a:r>
          </a:p>
          <a:p>
            <a:r>
              <a:rPr lang="en-US" sz="2800" dirty="0"/>
              <a:t>Learning occurs when tied to: </a:t>
            </a:r>
          </a:p>
          <a:p>
            <a:pPr lvl="1"/>
            <a:r>
              <a:rPr lang="en-US" sz="2800" dirty="0"/>
              <a:t>Sense</a:t>
            </a:r>
          </a:p>
          <a:p>
            <a:pPr lvl="1"/>
            <a:r>
              <a:rPr lang="en-US" sz="2800" dirty="0"/>
              <a:t>Connections</a:t>
            </a:r>
          </a:p>
          <a:p>
            <a:pPr lvl="1"/>
            <a:r>
              <a:rPr lang="en-US" sz="2800" dirty="0"/>
              <a:t>Prior knowledge</a:t>
            </a:r>
          </a:p>
          <a:p>
            <a:pPr lvl="1"/>
            <a:r>
              <a:rPr lang="en-US" sz="2800" dirty="0"/>
              <a:t>Emotion</a:t>
            </a:r>
          </a:p>
          <a:p>
            <a:pPr lvl="1"/>
            <a:r>
              <a:rPr lang="en-US" sz="2800" dirty="0"/>
              <a:t>Play</a:t>
            </a:r>
          </a:p>
          <a:p>
            <a:pPr lvl="1"/>
            <a:r>
              <a:rPr lang="en-US" sz="2800" dirty="0"/>
              <a:t>Positive Feedback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psycheducation.org/wp-content/uploads/2014/09/esthipsynapses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66800"/>
            <a:ext cx="18671301" cy="943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063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Memories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of a really strong memory</a:t>
            </a:r>
          </a:p>
        </p:txBody>
      </p:sp>
    </p:spTree>
    <p:extLst>
      <p:ext uri="{BB962C8B-B14F-4D97-AF65-F5344CB8AC3E}">
        <p14:creationId xmlns:p14="http://schemas.microsoft.com/office/powerpoint/2010/main" val="210665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How do emotions help with memory formation?</a:t>
            </a:r>
          </a:p>
          <a:p>
            <a:r>
              <a:rPr lang="en-US" sz="2800" dirty="0"/>
              <a:t>How do emotions inhibit memory formation?</a:t>
            </a:r>
          </a:p>
          <a:p>
            <a:r>
              <a:rPr lang="en-US" sz="2800" dirty="0"/>
              <a:t>Cognition and memory are intertwined.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Project?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Do I help a student form connections?</a:t>
            </a:r>
          </a:p>
          <a:p>
            <a:r>
              <a:rPr lang="en-US" sz="2800" dirty="0"/>
              <a:t>Do I inhibit a student forming connections?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547</Words>
  <Application>Microsoft Office PowerPoint</Application>
  <PresentationFormat>On-screen Show (4:3)</PresentationFormat>
  <Paragraphs>81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Spectrum</vt:lpstr>
      <vt:lpstr>Learning and Memory</vt:lpstr>
      <vt:lpstr>Perception</vt:lpstr>
      <vt:lpstr>Meaning</vt:lpstr>
      <vt:lpstr>What is wrong with the student?</vt:lpstr>
      <vt:lpstr>Connections</vt:lpstr>
      <vt:lpstr>PowerPoint Presentation</vt:lpstr>
      <vt:lpstr>Strong Memories</vt:lpstr>
      <vt:lpstr>Emotions</vt:lpstr>
      <vt:lpstr>What do I Project?</vt:lpstr>
      <vt:lpstr>PowerPoint Presentation</vt:lpstr>
      <vt:lpstr>How can I help?</vt:lpstr>
      <vt:lpstr>Language Learners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Learners</dc:title>
  <dc:creator>Karen</dc:creator>
  <cp:lastModifiedBy>Karen Marsh</cp:lastModifiedBy>
  <cp:revision>22</cp:revision>
  <dcterms:created xsi:type="dcterms:W3CDTF">2012-08-15T12:55:13Z</dcterms:created>
  <dcterms:modified xsi:type="dcterms:W3CDTF">2018-08-13T17:25:48Z</dcterms:modified>
</cp:coreProperties>
</file>